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8A988B-DB8B-68B6-4A9D-C658FE608366}" name="Danielle Downing" initials="DD" userId="d0710a9812ff664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3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9100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3CC41-1D7E-4961-300A-B58370022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9BF319-C2CA-BE76-F5DA-C969B38D97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906B8E-2126-A433-B8EC-F76308122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8542A-5E36-28E5-F581-A547043D84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803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8C4BA-02A9-46E2-8B41-A14C08057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7D286E-C3B5-A9BE-F20A-C78874E5A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822B22-CE9F-81E0-283E-D375A246C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E1F9-6DC5-07F6-AED4-CA91DB08FD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59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anice.hartley-rodriques@gsa.g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cove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09360" y="0"/>
            <a:ext cx="58795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309360" y="0"/>
            <a:ext cx="5879592" cy="6858000"/>
          </a:xfrm>
          <a:prstGeom prst="rect">
            <a:avLst/>
          </a:prstGeom>
          <a:solidFill>
            <a:srgbClr val="14284B">
              <a:alpha val="65000"/>
            </a:srgbClr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46888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ISC Consulting Group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310896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Capabilities and Experience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370332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C9D3E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Twenty years of mission delivery for federal and Department of War customers, from concept to capability.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548640" y="452628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Clint Imholte</a:t>
            </a:r>
            <a:endParaRPr lang="en-US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D9A44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Chief Executive Officer</a:t>
            </a:r>
            <a:endParaRPr lang="en-US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C9D3E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520-678-8778  |  Clint.imholte33@isc-cg.com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Text 5"/>
          <p:cNvSpPr txBox="1"/>
          <p:nvPr/>
        </p:nvSpPr>
        <p:spPr>
          <a:xfrm>
            <a:off x="548640" y="548640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Danielle Downing</a:t>
            </a:r>
            <a:endParaRPr lang="en-US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D9A44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Senior Vice President</a:t>
            </a:r>
            <a:endParaRPr lang="en-US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C9D3E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520-255-0968  |  Danielle.downing@isc-cg.com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1" name="Text 7"/>
          <p:cNvSpPr txBox="1"/>
          <p:nvPr/>
        </p:nvSpPr>
        <p:spPr>
          <a:xfrm>
            <a:off x="6309359" y="5989320"/>
            <a:ext cx="587959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Integrity  ·  Service  ·  Commitment</a:t>
            </a:r>
            <a:endParaRPr lang="en-US" dirty="0"/>
          </a:p>
        </p:txBody>
      </p:sp>
      <p:pic>
        <p:nvPicPr>
          <p:cNvPr id="12" name="Image 0" descr="img/logo.png">
            <a:extLst>
              <a:ext uri="{FF2B5EF4-FFF2-40B4-BE49-F238E27FC236}">
                <a16:creationId xmlns:a16="http://schemas.microsoft.com/office/drawing/2014/main" id="{CB5D8658-999C-4284-C564-7E3064BCC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186" y="68949"/>
            <a:ext cx="3024414" cy="3082022"/>
          </a:xfrm>
          <a:prstGeom prst="rect">
            <a:avLst/>
          </a:prstGeom>
        </p:spPr>
      </p:pic>
      <p:sp>
        <p:nvSpPr>
          <p:cNvPr id="13" name="Text 6">
            <a:extLst>
              <a:ext uri="{FF2B5EF4-FFF2-40B4-BE49-F238E27FC236}">
                <a16:creationId xmlns:a16="http://schemas.microsoft.com/office/drawing/2014/main" id="{0A6AD765-0260-77FF-39D3-AF88848DD192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WHO WE ARE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small business built for mission critical work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48640" y="1519131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ISC Consulting Group delivers program management, information technology, cybersecurity, engineering, and the integration, deployment and operation of information systems that support network centric operations.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48640" y="26974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20+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48640" y="33832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years serving federal and DoD customers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2743200" y="26974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90%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2743200" y="33832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of staff hold security clearances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4937760" y="26974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15 yrs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4937760" y="33832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average staff experience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589520" y="1501344"/>
            <a:ext cx="4050792" cy="1336416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7589520" y="1483642"/>
            <a:ext cx="4050792" cy="1090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To be a leading provider of value-added services built on quality people, impeccable client satisfaction and enabling better decision making.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7589520" y="3070655"/>
            <a:ext cx="4050792" cy="1486159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7589519" y="3098490"/>
            <a:ext cx="4050791" cy="1137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Vision</a:t>
            </a: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To be a leader in the market for operational services with an impeccable record for customer mission success, where our employees excel at what they do.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7589520" y="4884447"/>
            <a:ext cx="4050792" cy="1188720"/>
          </a:xfrm>
          <a:prstGeom prst="rect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7589519" y="5109346"/>
            <a:ext cx="4050791" cy="549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D9A44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Core Values</a:t>
            </a: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Integrity  ·  Service  ·  Commitment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48640" y="3835225"/>
            <a:ext cx="6583680" cy="2073182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548641" y="3965849"/>
            <a:ext cx="6583680" cy="1850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Small business, NAICS 541611 primary. </a:t>
            </a: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Headquartered in Sierra Vista, Arizona.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Contract posture. </a:t>
            </a: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20 years experience as a prime contractor; OCI free and unbiased.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Growth platform. </a:t>
            </a: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Ten-year GSA renewal and a newly formed 8(a) joint venture.</a:t>
            </a: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C9C77A77-BA3A-43FD-8228-AB8012FB5C4A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  <p:pic>
        <p:nvPicPr>
          <p:cNvPr id="25" name="Image 0" descr="img/logo.png">
            <a:extLst>
              <a:ext uri="{FF2B5EF4-FFF2-40B4-BE49-F238E27FC236}">
                <a16:creationId xmlns:a16="http://schemas.microsoft.com/office/drawing/2014/main" id="{12122152-24A8-DA48-3EFC-1BEAAEC77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411" y="-161879"/>
            <a:ext cx="1927901" cy="1964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46B6F9-2504-EDC0-60FC-EE6448DCA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B6579D9-241A-8654-2C86-FC1B495AD479}"/>
              </a:ext>
            </a:extLst>
          </p:cNvPr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GSA Contract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1031520-6085-CE40-04AB-87608B119F89}"/>
              </a:ext>
            </a:extLst>
          </p:cNvPr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Experienced GSA Provider</a:t>
            </a:r>
            <a:endParaRPr lang="en-US" sz="30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70D1FA6-D091-F414-ABFB-308E32213EA2}"/>
              </a:ext>
            </a:extLst>
          </p:cNvPr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7FBE2C28-ECCF-845E-9877-E566573A4A1B}"/>
              </a:ext>
            </a:extLst>
          </p:cNvPr>
          <p:cNvSpPr txBox="1"/>
          <p:nvPr/>
        </p:nvSpPr>
        <p:spPr>
          <a:xfrm>
            <a:off x="2441748" y="1542118"/>
            <a:ext cx="8726290" cy="3051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Contract#:  GS-02F-0222X   Multiple Award Schedule (MAS)</a:t>
            </a:r>
          </a:p>
          <a:p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Socio-Economic:  Small Business, Service-Disabled Veteran Owned Small Business, SBA Certified HUBZone Firm</a:t>
            </a:r>
          </a:p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cs typeface="Calibri" pitchFamily="34" charset="-120"/>
              </a:rPr>
              <a:t>SAM UEI:  JK2HX2ULLHK3</a:t>
            </a:r>
          </a:p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cs typeface="Calibri" pitchFamily="34" charset="-120"/>
              </a:rPr>
              <a:t>NAICS: 541611</a:t>
            </a:r>
          </a:p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cs typeface="Calibri" pitchFamily="34" charset="-120"/>
              </a:rPr>
              <a:t>Current Option Period End Date:  August 3, 2031</a:t>
            </a:r>
          </a:p>
          <a:p>
            <a:pPr marL="0" indent="0">
              <a:buNone/>
            </a:pPr>
            <a:endParaRPr lang="en-US" b="1" dirty="0">
              <a:solidFill>
                <a:srgbClr val="14284B"/>
              </a:solidFill>
              <a:latin typeface="Cambria" panose="02040503050406030204" pitchFamily="18" charset="0"/>
              <a:cs typeface="Calibri" pitchFamily="34" charset="-120"/>
            </a:endParaRPr>
          </a:p>
          <a:p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cs typeface="Calibri" pitchFamily="34" charset="-120"/>
              </a:rPr>
              <a:t>Government Point of Contact:</a:t>
            </a:r>
            <a:b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cs typeface="Calibri" pitchFamily="34" charset="-120"/>
              </a:rPr>
            </a:b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cs typeface="Calibri" pitchFamily="34" charset="-120"/>
              </a:rPr>
              <a:t>Janice Hartley-rodriques</a:t>
            </a:r>
            <a:b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cs typeface="Calibri" pitchFamily="34" charset="-120"/>
              </a:rPr>
            </a:b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cs typeface="Calibri" pitchFamily="34" charset="-120"/>
              </a:rPr>
              <a:t>212-264-8732 </a:t>
            </a:r>
            <a:b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cs typeface="Calibri" pitchFamily="34" charset="-120"/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janice.hartley-rodriques@gsa.gov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cs typeface="Calibri" pitchFamily="34" charset="-120"/>
            </a:endParaRPr>
          </a:p>
          <a:p>
            <a:endParaRPr lang="en-US" b="1" dirty="0">
              <a:solidFill>
                <a:srgbClr val="14284B"/>
              </a:solidFill>
              <a:latin typeface="Cambria" panose="02040503050406030204" pitchFamily="18" charset="0"/>
              <a:cs typeface="Calibri" pitchFamily="34" charset="-120"/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GSA eLibrary: https://www.gsaelibrary.gsa.gov/ElibMain/home.do/pdf/pdf/contractorInfo.do?contractNumber=GS-02F-0222X&amp;contractorName=ISC+CONSULTING+GROUP%2C+INC.&amp;executeQuery=YES</a:t>
            </a: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492C1D01-0C46-097F-7610-79773C533767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  <p:pic>
        <p:nvPicPr>
          <p:cNvPr id="25" name="Image 0" descr="img/logo.png">
            <a:extLst>
              <a:ext uri="{FF2B5EF4-FFF2-40B4-BE49-F238E27FC236}">
                <a16:creationId xmlns:a16="http://schemas.microsoft.com/office/drawing/2014/main" id="{3506ABCE-C0EE-D73C-931E-E0F7C684C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11" y="-161879"/>
            <a:ext cx="1927901" cy="1964623"/>
          </a:xfrm>
          <a:prstGeom prst="rect">
            <a:avLst/>
          </a:prstGeom>
        </p:spPr>
      </p:pic>
      <p:pic>
        <p:nvPicPr>
          <p:cNvPr id="26" name="Picture 2" descr="gsa-logo-png-transparent - AVTECH">
            <a:extLst>
              <a:ext uri="{FF2B5EF4-FFF2-40B4-BE49-F238E27FC236}">
                <a16:creationId xmlns:a16="http://schemas.microsoft.com/office/drawing/2014/main" id="{B358198C-51F7-E39F-EEAD-1DB2FA4F5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73" y="1546939"/>
            <a:ext cx="1606787" cy="160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98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COMPANY HISTORY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Twenty years of steady, deliberate growth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31520" y="3246120"/>
            <a:ext cx="10725912" cy="0"/>
          </a:xfrm>
          <a:prstGeom prst="line">
            <a:avLst/>
          </a:prstGeom>
          <a:noFill/>
          <a:ln w="254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30936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731520" y="2560320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164592" y="137160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2006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164592" y="164592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ISC founded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1703527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1804111" y="3346704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1237183" y="402336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2007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1237183" y="429768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GSA Schedule awarded; 25 employees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2776118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2876702" y="2560320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2309774" y="137160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2009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2309774" y="164592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TS facility clearance; HUBZone designation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3848710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3949294" y="3346704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3382366" y="402336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2011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3382366" y="429768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Arizona Small Business of the Year; offices in Texas and Nevada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4921301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5021885" y="2560320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4454957" y="137160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2013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4454957" y="164592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Expansion into cyber; Georgia office; 65 employees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5993892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6094476" y="3346704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0" name="Text 27"/>
          <p:cNvSpPr txBox="1"/>
          <p:nvPr/>
        </p:nvSpPr>
        <p:spPr>
          <a:xfrm>
            <a:off x="5527548" y="402336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2015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5527548" y="429768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International JV and office in Saudi Arabia; growth to 100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7066483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7167067" y="2560320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4" name="Text 31"/>
          <p:cNvSpPr txBox="1"/>
          <p:nvPr/>
        </p:nvSpPr>
        <p:spPr>
          <a:xfrm>
            <a:off x="6600139" y="137160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2017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5" name="Text 32"/>
          <p:cNvSpPr txBox="1"/>
          <p:nvPr/>
        </p:nvSpPr>
        <p:spPr>
          <a:xfrm>
            <a:off x="6600139" y="164592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NPS prime IDIQ; expansion into IMI and T&amp;E; VA certified SDVOSB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8139074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8239658" y="3346704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8" name="Text 35"/>
          <p:cNvSpPr txBox="1"/>
          <p:nvPr/>
        </p:nvSpPr>
        <p:spPr>
          <a:xfrm>
            <a:off x="7672730" y="402336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2019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9" name="Text 36"/>
          <p:cNvSpPr txBox="1"/>
          <p:nvPr/>
        </p:nvSpPr>
        <p:spPr>
          <a:xfrm>
            <a:off x="7672730" y="429768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Key full and open competition wins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0" name="Shape 37"/>
          <p:cNvSpPr/>
          <p:nvPr/>
        </p:nvSpPr>
        <p:spPr>
          <a:xfrm>
            <a:off x="9211666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9312250" y="2560320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2" name="Text 39"/>
          <p:cNvSpPr txBox="1"/>
          <p:nvPr/>
        </p:nvSpPr>
        <p:spPr>
          <a:xfrm>
            <a:off x="8745322" y="137160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2021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3" name="Text 40"/>
          <p:cNvSpPr txBox="1"/>
          <p:nvPr/>
        </p:nvSpPr>
        <p:spPr>
          <a:xfrm>
            <a:off x="8745322" y="164592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8(a) JV formed; JV prime contract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4" name="Shape 41"/>
          <p:cNvSpPr/>
          <p:nvPr/>
        </p:nvSpPr>
        <p:spPr>
          <a:xfrm>
            <a:off x="10284257" y="3145536"/>
            <a:ext cx="201168" cy="201168"/>
          </a:xfrm>
          <a:prstGeom prst="ellipse">
            <a:avLst/>
          </a:prstGeom>
          <a:solidFill>
            <a:srgbClr val="142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5" name="Shape 42"/>
          <p:cNvSpPr/>
          <p:nvPr/>
        </p:nvSpPr>
        <p:spPr>
          <a:xfrm>
            <a:off x="10384841" y="3346704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6" name="Text 43"/>
          <p:cNvSpPr txBox="1"/>
          <p:nvPr/>
        </p:nvSpPr>
        <p:spPr>
          <a:xfrm>
            <a:off x="9817913" y="402336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2023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7" name="Text 44"/>
          <p:cNvSpPr txBox="1"/>
          <p:nvPr/>
        </p:nvSpPr>
        <p:spPr>
          <a:xfrm>
            <a:off x="9817913" y="429768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Prime expansion for Army and Air Force; growth to 150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8" name="Shape 45"/>
          <p:cNvSpPr/>
          <p:nvPr/>
        </p:nvSpPr>
        <p:spPr>
          <a:xfrm>
            <a:off x="11356848" y="3145536"/>
            <a:ext cx="201168" cy="201168"/>
          </a:xfrm>
          <a:prstGeom prst="ellipse">
            <a:avLst/>
          </a:prstGeom>
          <a:solidFill>
            <a:srgbClr val="B7202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49" name="Shape 46"/>
          <p:cNvSpPr/>
          <p:nvPr/>
        </p:nvSpPr>
        <p:spPr>
          <a:xfrm>
            <a:off x="11457432" y="2560320"/>
            <a:ext cx="0" cy="585216"/>
          </a:xfrm>
          <a:prstGeom prst="line">
            <a:avLst/>
          </a:prstGeom>
          <a:noFill/>
          <a:ln w="1270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50" name="Text 47"/>
          <p:cNvSpPr txBox="1"/>
          <p:nvPr/>
        </p:nvSpPr>
        <p:spPr>
          <a:xfrm>
            <a:off x="10890504" y="1371600"/>
            <a:ext cx="1133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51" name="Text 48"/>
          <p:cNvSpPr txBox="1"/>
          <p:nvPr/>
        </p:nvSpPr>
        <p:spPr>
          <a:xfrm>
            <a:off x="10890504" y="1645920"/>
            <a:ext cx="1133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GSA renewal for 10 years; ISC turns 20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52" name="Shape 49"/>
          <p:cNvSpPr/>
          <p:nvPr/>
        </p:nvSpPr>
        <p:spPr>
          <a:xfrm>
            <a:off x="548640" y="5231853"/>
            <a:ext cx="11091672" cy="777240"/>
          </a:xfrm>
          <a:prstGeom prst="rect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3" name="Text 50"/>
          <p:cNvSpPr txBox="1"/>
          <p:nvPr/>
        </p:nvSpPr>
        <p:spPr>
          <a:xfrm>
            <a:off x="548640" y="5231853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From a single office in Sierra Vista to prime contracts for the Army, Air Force, National Park Service and GSA, with international and domestic joint ventures along the way.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55" name="Image 0" descr="img/logo.png">
            <a:extLst>
              <a:ext uri="{FF2B5EF4-FFF2-40B4-BE49-F238E27FC236}">
                <a16:creationId xmlns:a16="http://schemas.microsoft.com/office/drawing/2014/main" id="{77C3C0E9-7127-1AFC-5DD6-A5897391C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411" y="-161879"/>
            <a:ext cx="1927901" cy="1964623"/>
          </a:xfrm>
          <a:prstGeom prst="rect">
            <a:avLst/>
          </a:prstGeom>
        </p:spPr>
      </p:pic>
      <p:sp>
        <p:nvSpPr>
          <p:cNvPr id="57" name="Text 6">
            <a:extLst>
              <a:ext uri="{FF2B5EF4-FFF2-40B4-BE49-F238E27FC236}">
                <a16:creationId xmlns:a16="http://schemas.microsoft.com/office/drawing/2014/main" id="{61D07314-4B70-3429-C7E6-D12E7FD12D55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HISTORICAL WORK SITES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have delivered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7" name="Image 1" descr="img/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1554480"/>
            <a:ext cx="6675120" cy="43434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1856232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Text 5"/>
          <p:cNvSpPr txBox="1"/>
          <p:nvPr/>
        </p:nvSpPr>
        <p:spPr>
          <a:xfrm>
            <a:off x="786384" y="178308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Fort Huachuca, AZ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2907549" y="1856232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1" name="Text 7"/>
          <p:cNvSpPr txBox="1"/>
          <p:nvPr/>
        </p:nvSpPr>
        <p:spPr>
          <a:xfrm>
            <a:off x="3145293" y="178308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Fort Belvoir, VA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548640" y="2423160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3" name="Text 9"/>
          <p:cNvSpPr txBox="1"/>
          <p:nvPr/>
        </p:nvSpPr>
        <p:spPr>
          <a:xfrm>
            <a:off x="786383" y="2312937"/>
            <a:ext cx="202972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Fort Leavenworth, KS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2907549" y="2423160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5" name="Text 11"/>
          <p:cNvSpPr txBox="1"/>
          <p:nvPr/>
        </p:nvSpPr>
        <p:spPr>
          <a:xfrm>
            <a:off x="3145293" y="2350008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Washington, DC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548640" y="2990088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13"/>
          <p:cNvSpPr txBox="1"/>
          <p:nvPr/>
        </p:nvSpPr>
        <p:spPr>
          <a:xfrm>
            <a:off x="786384" y="2916936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Honolulu, HI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2907549" y="2990088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9" name="Text 15"/>
          <p:cNvSpPr txBox="1"/>
          <p:nvPr/>
        </p:nvSpPr>
        <p:spPr>
          <a:xfrm>
            <a:off x="3145293" y="2916936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San Diego, CA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548640" y="3557016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Text 17"/>
          <p:cNvSpPr txBox="1"/>
          <p:nvPr/>
        </p:nvSpPr>
        <p:spPr>
          <a:xfrm>
            <a:off x="786384" y="3483864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Augusta, GA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2" name="Shape 18"/>
          <p:cNvSpPr/>
          <p:nvPr/>
        </p:nvSpPr>
        <p:spPr>
          <a:xfrm>
            <a:off x="2907549" y="3557016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3" name="Text 19"/>
          <p:cNvSpPr txBox="1"/>
          <p:nvPr/>
        </p:nvSpPr>
        <p:spPr>
          <a:xfrm>
            <a:off x="3145293" y="3483864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Boston, MA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548640" y="4123944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5" name="Text 21"/>
          <p:cNvSpPr txBox="1"/>
          <p:nvPr/>
        </p:nvSpPr>
        <p:spPr>
          <a:xfrm>
            <a:off x="786384" y="405079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Las Vegas, NV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6" name="Shape 22"/>
          <p:cNvSpPr/>
          <p:nvPr/>
        </p:nvSpPr>
        <p:spPr>
          <a:xfrm>
            <a:off x="2907549" y="4123944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7" name="Text 23"/>
          <p:cNvSpPr txBox="1"/>
          <p:nvPr/>
        </p:nvSpPr>
        <p:spPr>
          <a:xfrm>
            <a:off x="3145293" y="405079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Albuquerque, NM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8" name="Shape 24"/>
          <p:cNvSpPr/>
          <p:nvPr/>
        </p:nvSpPr>
        <p:spPr>
          <a:xfrm>
            <a:off x="548640" y="4690872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9" name="Text 25"/>
          <p:cNvSpPr txBox="1"/>
          <p:nvPr/>
        </p:nvSpPr>
        <p:spPr>
          <a:xfrm>
            <a:off x="786384" y="461772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Austin, TX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0" name="Shape 26"/>
          <p:cNvSpPr/>
          <p:nvPr/>
        </p:nvSpPr>
        <p:spPr>
          <a:xfrm>
            <a:off x="548640" y="5349239"/>
            <a:ext cx="4267828" cy="942591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1" name="Text 27"/>
          <p:cNvSpPr txBox="1"/>
          <p:nvPr/>
        </p:nvSpPr>
        <p:spPr>
          <a:xfrm>
            <a:off x="563637" y="5477634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Twelve sites across the CONUS and OCONUS theatres,</a:t>
            </a:r>
            <a:r>
              <a:rPr lang="en-US" b="1" dirty="0">
                <a:solidFill>
                  <a:srgbClr val="FF000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experienced provider of services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32" name="Image 0" descr="img/logo.png">
            <a:extLst>
              <a:ext uri="{FF2B5EF4-FFF2-40B4-BE49-F238E27FC236}">
                <a16:creationId xmlns:a16="http://schemas.microsoft.com/office/drawing/2014/main" id="{7B9D66AF-C28C-022E-9EA5-625250126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11" y="-161879"/>
            <a:ext cx="1927901" cy="1964623"/>
          </a:xfrm>
          <a:prstGeom prst="rect">
            <a:avLst/>
          </a:prstGeom>
        </p:spPr>
      </p:pic>
      <p:sp>
        <p:nvSpPr>
          <p:cNvPr id="34" name="Shape 22">
            <a:extLst>
              <a:ext uri="{FF2B5EF4-FFF2-40B4-BE49-F238E27FC236}">
                <a16:creationId xmlns:a16="http://schemas.microsoft.com/office/drawing/2014/main" id="{892BA8FF-CF04-78AC-0E90-BCC75DD28965}"/>
              </a:ext>
            </a:extLst>
          </p:cNvPr>
          <p:cNvSpPr/>
          <p:nvPr/>
        </p:nvSpPr>
        <p:spPr>
          <a:xfrm>
            <a:off x="2907549" y="4636008"/>
            <a:ext cx="146304" cy="146304"/>
          </a:xfrm>
          <a:prstGeom prst="ellipse">
            <a:avLst/>
          </a:prstGeom>
          <a:solidFill>
            <a:srgbClr val="B7202E"/>
          </a:solidFill>
          <a:ln w="12700">
            <a:solidFill>
              <a:srgbClr val="B7202E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5" name="Text 23">
            <a:extLst>
              <a:ext uri="{FF2B5EF4-FFF2-40B4-BE49-F238E27FC236}">
                <a16:creationId xmlns:a16="http://schemas.microsoft.com/office/drawing/2014/main" id="{B2163176-DC74-7724-5134-89BE6434C9DD}"/>
              </a:ext>
            </a:extLst>
          </p:cNvPr>
          <p:cNvSpPr txBox="1"/>
          <p:nvPr/>
        </p:nvSpPr>
        <p:spPr>
          <a:xfrm>
            <a:off x="3145293" y="4562856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Fullerton, CA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12A5BCD1-C3FF-7337-CBC6-6ECF48CCBC92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OUR PEOPLE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Educated, experienced and here to stay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>
              <a:latin typeface="Cambria" panose="02040503050406030204" pitchFamily="18" charset="0"/>
            </a:endParaRPr>
          </a:p>
        </p:txBody>
      </p:sp>
      <p:pic>
        <p:nvPicPr>
          <p:cNvPr id="7" name="Image 1" descr="img/te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600200"/>
            <a:ext cx="4965192" cy="277977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169164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~50%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9" name="Text 5"/>
          <p:cNvSpPr txBox="1"/>
          <p:nvPr/>
        </p:nvSpPr>
        <p:spPr>
          <a:xfrm>
            <a:off x="548640" y="23774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hold advanced degrees; the vast majority hold technical degrees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Text 6"/>
          <p:cNvSpPr txBox="1"/>
          <p:nvPr/>
        </p:nvSpPr>
        <p:spPr>
          <a:xfrm>
            <a:off x="3657600" y="169164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90%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11" name="Text 7"/>
          <p:cNvSpPr txBox="1"/>
          <p:nvPr/>
        </p:nvSpPr>
        <p:spPr>
          <a:xfrm>
            <a:off x="3657600" y="23774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hold security clearances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Text 8"/>
          <p:cNvSpPr txBox="1"/>
          <p:nvPr/>
        </p:nvSpPr>
        <p:spPr>
          <a:xfrm>
            <a:off x="548640" y="324612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15 yrs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13" name="Text 9"/>
          <p:cNvSpPr txBox="1"/>
          <p:nvPr/>
        </p:nvSpPr>
        <p:spPr>
          <a:xfrm>
            <a:off x="548640" y="39319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average professional experience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4" name="Text 10"/>
          <p:cNvSpPr txBox="1"/>
          <p:nvPr/>
        </p:nvSpPr>
        <p:spPr>
          <a:xfrm>
            <a:off x="3657600" y="324612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High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15" name="Text 11"/>
          <p:cNvSpPr txBox="1"/>
          <p:nvPr/>
        </p:nvSpPr>
        <p:spPr>
          <a:xfrm>
            <a:off x="3657600" y="39319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retention, well above industry norms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548640" y="5006087"/>
            <a:ext cx="11091672" cy="114300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13"/>
          <p:cNvSpPr txBox="1"/>
          <p:nvPr/>
        </p:nvSpPr>
        <p:spPr>
          <a:xfrm>
            <a:off x="548640" y="5006087"/>
            <a:ext cx="110916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Recruited from system developers, government and academia. </a:t>
            </a: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ISC's culture values customer performance, technical excellence, integrity, service, commitment and teamwork.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18" name="Image 0" descr="img/logo.png">
            <a:extLst>
              <a:ext uri="{FF2B5EF4-FFF2-40B4-BE49-F238E27FC236}">
                <a16:creationId xmlns:a16="http://schemas.microsoft.com/office/drawing/2014/main" id="{B57C556C-C9A1-4FE4-3CD2-2FD591220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11" y="-161879"/>
            <a:ext cx="1927901" cy="1964623"/>
          </a:xfrm>
          <a:prstGeom prst="rect">
            <a:avLst/>
          </a:prstGeom>
        </p:spPr>
      </p:pic>
      <p:sp>
        <p:nvSpPr>
          <p:cNvPr id="20" name="Text 6">
            <a:extLst>
              <a:ext uri="{FF2B5EF4-FFF2-40B4-BE49-F238E27FC236}">
                <a16:creationId xmlns:a16="http://schemas.microsoft.com/office/drawing/2014/main" id="{D57E4DBF-9A9A-4DCF-9ECB-05DC2E4B50F8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14">
            <a:extLst>
              <a:ext uri="{FF2B5EF4-FFF2-40B4-BE49-F238E27FC236}">
                <a16:creationId xmlns:a16="http://schemas.microsoft.com/office/drawing/2014/main" id="{856F3173-8CA0-A4E2-A9F0-5718E5D41405}"/>
              </a:ext>
            </a:extLst>
          </p:cNvPr>
          <p:cNvSpPr/>
          <p:nvPr/>
        </p:nvSpPr>
        <p:spPr>
          <a:xfrm>
            <a:off x="8125968" y="3840480"/>
            <a:ext cx="3514344" cy="187452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CAPABILITY AREAS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Six capability areas, one standard of expertise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514344" cy="187452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77240" y="192024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777240" y="1920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1389888" y="1956816"/>
            <a:ext cx="249730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Instructional Solutions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777240" y="2571435"/>
            <a:ext cx="3057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Training requirements through delivery, in T2COM format, by domain experts.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337304" y="1691640"/>
            <a:ext cx="3514344" cy="187452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565904" y="192024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4565904" y="1920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5178552" y="1956816"/>
            <a:ext cx="2673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Intelligence, Surveillance and Reconnaissance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4565904" y="2571435"/>
            <a:ext cx="33314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HUMINT training, intelligence systems life cycle support and ISR synchronization &amp; integration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.</a:t>
            </a:r>
            <a:endParaRPr lang="en-US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8125968" y="1691640"/>
            <a:ext cx="3514344" cy="187452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8354568" y="192024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8354568" y="1920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8967216" y="1956816"/>
            <a:ext cx="2586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Information Technology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8354568" y="2571435"/>
            <a:ext cx="3057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Enterprise operations and cybersecurity on NIPRNET, SIPRNET and JWICS. </a:t>
            </a:r>
            <a:endParaRPr lang="en-US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548640" y="3840480"/>
            <a:ext cx="3514344" cy="187452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777240" y="406908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777240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1389888" y="4105656"/>
            <a:ext cx="2673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Test and Evaluation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777240" y="4621425"/>
            <a:ext cx="32857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Support the acquisition process through IOT&amp;E, LUT, and DT with expert program analysis.</a:t>
            </a:r>
          </a:p>
        </p:txBody>
      </p:sp>
      <p:sp>
        <p:nvSpPr>
          <p:cNvPr id="27" name="Shape 24"/>
          <p:cNvSpPr/>
          <p:nvPr/>
        </p:nvSpPr>
        <p:spPr>
          <a:xfrm>
            <a:off x="4337304" y="3833949"/>
            <a:ext cx="3514344" cy="187452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4565904" y="406908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4598897" y="40656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30" name="Text 27"/>
          <p:cNvSpPr txBox="1"/>
          <p:nvPr/>
        </p:nvSpPr>
        <p:spPr>
          <a:xfrm>
            <a:off x="5178552" y="4105656"/>
            <a:ext cx="2673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Systems Engineering and Integration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4565904" y="4621425"/>
            <a:ext cx="3057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Requirements, acquisition and mission engineering across the DOTMLPF-P domains and the programs lifecycle.</a:t>
            </a:r>
          </a:p>
        </p:txBody>
      </p:sp>
      <p:sp>
        <p:nvSpPr>
          <p:cNvPr id="35" name="Text 32"/>
          <p:cNvSpPr txBox="1"/>
          <p:nvPr/>
        </p:nvSpPr>
        <p:spPr>
          <a:xfrm>
            <a:off x="8967216" y="4105656"/>
            <a:ext cx="249730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Artificial Intelligence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6" name="Text 33"/>
          <p:cNvSpPr txBox="1"/>
          <p:nvPr/>
        </p:nvSpPr>
        <p:spPr>
          <a:xfrm>
            <a:off x="8354568" y="4621425"/>
            <a:ext cx="3057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AI readiness aligned to the Department of War AI Strategy, with in house secure and agentic AI expertise.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7" name="Text 34"/>
          <p:cNvSpPr txBox="1"/>
          <p:nvPr/>
        </p:nvSpPr>
        <p:spPr>
          <a:xfrm>
            <a:off x="548640" y="60981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i="1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ISC provides in depth, unbiased capability area and domain expertise through our staff of engineers, analysts and technicians</a:t>
            </a:r>
            <a:r>
              <a:rPr lang="en-US" sz="1100" i="1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>
              <a:latin typeface="Cambria" panose="02040503050406030204" pitchFamily="18" charset="0"/>
            </a:endParaRPr>
          </a:p>
        </p:txBody>
      </p:sp>
      <p:pic>
        <p:nvPicPr>
          <p:cNvPr id="39" name="Image 0" descr="img/logo.png">
            <a:extLst>
              <a:ext uri="{FF2B5EF4-FFF2-40B4-BE49-F238E27FC236}">
                <a16:creationId xmlns:a16="http://schemas.microsoft.com/office/drawing/2014/main" id="{94851D8B-1C39-9C95-90AE-FFBD56D3B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411" y="-161879"/>
            <a:ext cx="1927901" cy="1964623"/>
          </a:xfrm>
          <a:prstGeom prst="rect">
            <a:avLst/>
          </a:prstGeom>
        </p:spPr>
      </p:pic>
      <p:sp>
        <p:nvSpPr>
          <p:cNvPr id="41" name="Shape 25">
            <a:extLst>
              <a:ext uri="{FF2B5EF4-FFF2-40B4-BE49-F238E27FC236}">
                <a16:creationId xmlns:a16="http://schemas.microsoft.com/office/drawing/2014/main" id="{3C0919B8-2AC0-DCAD-054F-79881FE14A5A}"/>
              </a:ext>
            </a:extLst>
          </p:cNvPr>
          <p:cNvSpPr/>
          <p:nvPr/>
        </p:nvSpPr>
        <p:spPr>
          <a:xfrm>
            <a:off x="8354568" y="4055981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2" name="Text 26">
            <a:extLst>
              <a:ext uri="{FF2B5EF4-FFF2-40B4-BE49-F238E27FC236}">
                <a16:creationId xmlns:a16="http://schemas.microsoft.com/office/drawing/2014/main" id="{8E7544B0-0DEA-11C5-A6CD-BD87FA3E8E1C}"/>
              </a:ext>
            </a:extLst>
          </p:cNvPr>
          <p:cNvSpPr txBox="1"/>
          <p:nvPr/>
        </p:nvSpPr>
        <p:spPr>
          <a:xfrm>
            <a:off x="8361735" y="40656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cs typeface="Calibri" pitchFamily="34" charset="-120"/>
              </a:rPr>
              <a:t>6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BB7C90CD-2BC4-554A-9C0C-0085E6E398F6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INSTRUCTIONAL SOLUTIONS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22513" y="660176"/>
            <a:ext cx="9455496" cy="488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Training built by the people who know the mission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>
              <a:latin typeface="Cambria" panose="02040503050406030204" pitchFamily="18" charset="0"/>
            </a:endParaRPr>
          </a:p>
        </p:txBody>
      </p:sp>
      <p:pic>
        <p:nvPicPr>
          <p:cNvPr id="7" name="Image 1" descr="img/inst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2119186"/>
            <a:ext cx="3822192" cy="34290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1318848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Training development and delivery by domain experts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Text 5"/>
          <p:cNvSpPr txBox="1"/>
          <p:nvPr/>
        </p:nvSpPr>
        <p:spPr>
          <a:xfrm>
            <a:off x="548640" y="181524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Training System Requirements Analysis (TSRA)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Instructional Systems Development (ISD)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Automated System Approach to Training (ASAT)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Experts in Army T2COM format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Text 6"/>
          <p:cNvSpPr txBox="1"/>
          <p:nvPr/>
        </p:nvSpPr>
        <p:spPr>
          <a:xfrm>
            <a:off x="4199715" y="181524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Syllabus and training products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Automated computer-based training development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Classroom and computer-based delivery </a:t>
            </a:r>
            <a:endParaRPr lang="en-US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Hands on equipment and software training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48640" y="4154638"/>
            <a:ext cx="6949440" cy="2319313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Text 8"/>
          <p:cNvSpPr txBox="1"/>
          <p:nvPr/>
        </p:nvSpPr>
        <p:spPr>
          <a:xfrm>
            <a:off x="777240" y="4246079"/>
            <a:ext cx="6492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Training requirements through Government approval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3" name="Text 9"/>
          <p:cNvSpPr txBox="1"/>
          <p:nvPr/>
        </p:nvSpPr>
        <p:spPr>
          <a:xfrm>
            <a:off x="548640" y="4611839"/>
            <a:ext cx="6949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Analyze training requirements, identify what is critical and recommend the best technical approach</a:t>
            </a:r>
            <a:endParaRPr lang="en-US" sz="14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Design, develop and evaluate strategies, plans and products for individual and collective training</a:t>
            </a:r>
            <a:endParaRPr lang="en-US" sz="14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Prepare initial training materiel and acquisition documentation for Government approval</a:t>
            </a:r>
            <a:endParaRPr lang="en-US" sz="14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Support leadership in reviewing modernization and acquisition training strategy for new capabilities</a:t>
            </a:r>
            <a:endParaRPr lang="en-US" sz="1400" dirty="0">
              <a:latin typeface="Cambria" panose="02040503050406030204" pitchFamily="18" charset="0"/>
            </a:endParaRPr>
          </a:p>
        </p:txBody>
      </p:sp>
      <p:pic>
        <p:nvPicPr>
          <p:cNvPr id="14" name="Image 0" descr="img/logo.png">
            <a:extLst>
              <a:ext uri="{FF2B5EF4-FFF2-40B4-BE49-F238E27FC236}">
                <a16:creationId xmlns:a16="http://schemas.microsoft.com/office/drawing/2014/main" id="{0D34F0D6-FE1E-56DC-A89E-C8DDE41F2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11" y="-161879"/>
            <a:ext cx="1927901" cy="1964623"/>
          </a:xfrm>
          <a:prstGeom prst="rect">
            <a:avLst/>
          </a:prstGeom>
        </p:spPr>
      </p:pic>
      <p:sp>
        <p:nvSpPr>
          <p:cNvPr id="18" name="Text 6">
            <a:extLst>
              <a:ext uri="{FF2B5EF4-FFF2-40B4-BE49-F238E27FC236}">
                <a16:creationId xmlns:a16="http://schemas.microsoft.com/office/drawing/2014/main" id="{59A37C95-730A-19CE-C462-43A6E6AD8395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INTELLIGENCE, SURVEILLANCE AND RECONNAISSANCE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Intelligence training and systems support at joint scale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>
              <a:latin typeface="Cambria" panose="02040503050406030204" pitchFamily="18" charset="0"/>
            </a:endParaRPr>
          </a:p>
        </p:txBody>
      </p:sp>
      <p:pic>
        <p:nvPicPr>
          <p:cNvPr id="7" name="Image 1" descr="img/is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600200"/>
            <a:ext cx="3822192" cy="34290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1645920"/>
            <a:ext cx="70408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150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Joint HUMINT training. </a:t>
            </a:r>
            <a:r>
              <a:rPr lang="en-US" sz="15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Supported the HT-JCoE mission with advanced, experiential Joint HUMINT training, professional development, and certification in overt strategic debriefing, Category 1 and 2 Military Source Operations, interrogation, and enabling support, meeting Defense HUMINT Enterprise requirements.</a:t>
            </a:r>
            <a:endParaRPr lang="en-US" sz="1500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sz="150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Life cycle training for intelligence systems. </a:t>
            </a:r>
            <a:r>
              <a:rPr lang="en-US" sz="15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Doctrine and Tactics Training and New Equipment Training as an integral part of intelligence system support, plus training for individual professional development.</a:t>
            </a:r>
            <a:endParaRPr lang="en-US" sz="1500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sz="150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Requirements into objectives. </a:t>
            </a:r>
            <a:r>
              <a:rPr lang="en-US" sz="15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Facilitated systems and training program requirements definition, translating requirements into discrete, attainable objectives scheduled to fielding and implementation dates.</a:t>
            </a:r>
            <a:endParaRPr lang="en-US" sz="1500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sz="150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Intelligence Warfighter Function. </a:t>
            </a:r>
            <a:r>
              <a:rPr lang="en-US" sz="15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Technical support to educate and develop disciplined and competent Intelligence Warfighters, enabling them to integrate MI systems capabilities to ensure the Army can win on any battlefield. </a:t>
            </a:r>
          </a:p>
          <a:p>
            <a:pPr marL="177800" indent="-177800">
              <a:buSzPct val="100000"/>
              <a:buChar char="•"/>
            </a:pPr>
            <a:r>
              <a:rPr lang="en-US" sz="150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ISR synchronization. </a:t>
            </a:r>
            <a:r>
              <a:rPr lang="en-US" sz="15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Target, vulnerability, and risk identification, monitoring, and analysis for the ISR Synchronization and Information Collection program.</a:t>
            </a:r>
            <a:endParaRPr lang="en-US" sz="1500" dirty="0">
              <a:latin typeface="Cambria" panose="02040503050406030204" pitchFamily="18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548640" y="5467869"/>
            <a:ext cx="11091672" cy="731520"/>
          </a:xfrm>
          <a:prstGeom prst="rect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Text 6"/>
          <p:cNvSpPr txBox="1"/>
          <p:nvPr/>
        </p:nvSpPr>
        <p:spPr>
          <a:xfrm>
            <a:off x="548639" y="5467869"/>
            <a:ext cx="1109167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Working knowledge of the functional intelligence areas, applied from the schoolhouse to the Intelligence Enterprise across all domains and the joint force.</a:t>
            </a:r>
          </a:p>
        </p:txBody>
      </p:sp>
      <p:pic>
        <p:nvPicPr>
          <p:cNvPr id="11" name="Image 0" descr="img/logo.png">
            <a:extLst>
              <a:ext uri="{FF2B5EF4-FFF2-40B4-BE49-F238E27FC236}">
                <a16:creationId xmlns:a16="http://schemas.microsoft.com/office/drawing/2014/main" id="{DCD9EE69-3DC0-5D44-ED51-6483D7064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09" y="-151831"/>
            <a:ext cx="1927901" cy="1964623"/>
          </a:xfrm>
          <a:prstGeom prst="rect">
            <a:avLst/>
          </a:prstGeom>
        </p:spPr>
      </p:pic>
      <p:sp>
        <p:nvSpPr>
          <p:cNvPr id="13" name="Text 6">
            <a:extLst>
              <a:ext uri="{FF2B5EF4-FFF2-40B4-BE49-F238E27FC236}">
                <a16:creationId xmlns:a16="http://schemas.microsoft.com/office/drawing/2014/main" id="{644972D2-E7C4-4A68-B994-2D9C2AE8AB26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INFORMATION TECHNOLOGY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Enterprise IT and cyber at three classification levels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02920" y="14127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ISC provides IT services on NIPRNET, SIPRNET and JWICS: cyber security, the Cyber Virtual Training Network, operations, IT project management, IT procurement and the enterprise service desk.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48640" y="2240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85800" y="2331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90%+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685800" y="2788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virtualized architecture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803550" y="2240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2940710" y="2331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15,000+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2940710" y="2788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military personnel supported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5058461" y="2240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5195621" y="2331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320+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5195621" y="2788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digital classrooms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7313371" y="2240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7450531" y="2331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9,500+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7450531" y="2788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workstations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9568282" y="2240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9705442" y="2331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4,000+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9705442" y="2788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simultaneous users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548640" y="3383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685800" y="3474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1,800+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685800" y="3931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supporting servers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2803550" y="3383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2940710" y="3474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6,400+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2940710" y="3931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virtual desktops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5058461" y="3383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0" name="Text 27"/>
          <p:cNvSpPr txBox="1"/>
          <p:nvPr/>
        </p:nvSpPr>
        <p:spPr>
          <a:xfrm>
            <a:off x="5195621" y="3474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8,000+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5195621" y="3931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thin clients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7313371" y="3383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3" name="Text 30"/>
          <p:cNvSpPr txBox="1"/>
          <p:nvPr/>
        </p:nvSpPr>
        <p:spPr>
          <a:xfrm>
            <a:off x="7450531" y="3474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400+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34" name="Text 31"/>
          <p:cNvSpPr txBox="1"/>
          <p:nvPr/>
        </p:nvSpPr>
        <p:spPr>
          <a:xfrm>
            <a:off x="7450531" y="3931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network switches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9568282" y="3383280"/>
            <a:ext cx="2072030" cy="10058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6" name="Text 33"/>
          <p:cNvSpPr txBox="1"/>
          <p:nvPr/>
        </p:nvSpPr>
        <p:spPr>
          <a:xfrm>
            <a:off x="9705442" y="3474720"/>
            <a:ext cx="17977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17+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37" name="Text 34"/>
          <p:cNvSpPr txBox="1"/>
          <p:nvPr/>
        </p:nvSpPr>
        <p:spPr>
          <a:xfrm>
            <a:off x="9705442" y="3931920"/>
            <a:ext cx="17977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MOS platforms</a:t>
            </a:r>
            <a:endParaRPr lang="en-US" sz="1050" dirty="0">
              <a:latin typeface="Cambria" panose="02040503050406030204" pitchFamily="18" charset="0"/>
            </a:endParaRPr>
          </a:p>
        </p:txBody>
      </p:sp>
      <p:sp>
        <p:nvSpPr>
          <p:cNvPr id="38" name="Text 35"/>
          <p:cNvSpPr txBox="1"/>
          <p:nvPr/>
        </p:nvSpPr>
        <p:spPr>
          <a:xfrm>
            <a:off x="548640" y="4663440"/>
            <a:ext cx="11064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 Cybersecurity expertise </a:t>
            </a: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across feasibility studies, technical evaluation, acquisition, installation, implementation, management and administration of IT systems, including virtualized infrastructure (VMware, OpenStack).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Risk management to doctrine. </a:t>
            </a: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Organizational risk advice and guidance kept current with Joint, DoD and Army cyber security policies and risk management doctrine.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 Multi-data center operations </a:t>
            </a: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supporting five distinct systems simultaneously across multiple sites.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39" name="Image 0" descr="img/logo.png">
            <a:extLst>
              <a:ext uri="{FF2B5EF4-FFF2-40B4-BE49-F238E27FC236}">
                <a16:creationId xmlns:a16="http://schemas.microsoft.com/office/drawing/2014/main" id="{1EE3B81A-28D6-10D7-BF03-E31FF10C3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409" y="-151831"/>
            <a:ext cx="1927901" cy="1964623"/>
          </a:xfrm>
          <a:prstGeom prst="rect">
            <a:avLst/>
          </a:prstGeom>
        </p:spPr>
      </p:pic>
      <p:sp>
        <p:nvSpPr>
          <p:cNvPr id="41" name="Text 6">
            <a:extLst>
              <a:ext uri="{FF2B5EF4-FFF2-40B4-BE49-F238E27FC236}">
                <a16:creationId xmlns:a16="http://schemas.microsoft.com/office/drawing/2014/main" id="{BAECEE02-EFE1-A0E7-9656-3672BD55C5D1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25">
            <a:extLst>
              <a:ext uri="{FF2B5EF4-FFF2-40B4-BE49-F238E27FC236}">
                <a16:creationId xmlns:a16="http://schemas.microsoft.com/office/drawing/2014/main" id="{108FA685-14AB-BB66-BB41-A6380970F5F1}"/>
              </a:ext>
            </a:extLst>
          </p:cNvPr>
          <p:cNvSpPr/>
          <p:nvPr/>
        </p:nvSpPr>
        <p:spPr>
          <a:xfrm>
            <a:off x="571500" y="4201668"/>
            <a:ext cx="3544824" cy="16916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ARTIFICIAL INTELLIGENCE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AI ready across every capability area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48640" y="1382822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Aligned to the Secretary of War Artificial Intelligence Strategy of 9 January 2026. ISC uses AI today in its own data analytics and testing and is positioned to support AI requirements on any contract.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48640" y="2286000"/>
            <a:ext cx="3544824" cy="16916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731520" y="246888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731520" y="2468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1260503" y="2468880"/>
            <a:ext cx="281084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AI Workforce Readiness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571500" y="2944368"/>
            <a:ext cx="352196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TSRA, ISD and ASAT disciplines in TRADOC format applied to AI literacy, tool use and human oversight, supporting 60-day AI talent plans and GenAI.mil adoption.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4322064" y="2286000"/>
            <a:ext cx="3544824" cy="16916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504944" y="246888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4504944" y="2468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5033927" y="2468880"/>
            <a:ext cx="281084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Enterprise AI Hosting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4344924" y="2944368"/>
            <a:ext cx="352196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NIPRNET, SIPRNET and JWICS environments ready to host inference and retrieval services, secure model repositories and deployment pipelines inside the 30-day model parity window.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8095488" y="2286000"/>
            <a:ext cx="3544824" cy="16916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8278368" y="246888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8278368" y="2468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8807351" y="2468880"/>
            <a:ext cx="281084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AI in Test and Acquisition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8118348" y="2944368"/>
            <a:ext cx="349453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T&amp;E and Training Test Support Packages extended to model behavior, data quality and human override; JCIDS and MOSA documents with AI evaluation criteria and data rights.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1260503" y="4389120"/>
            <a:ext cx="281084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Secure and Agentic AI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571500" y="4864608"/>
            <a:ext cx="352196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Secure AI architecture mapped to NIST AI RMF; agent identity, least privilege and egress control; validated in ISC's air gapped NVIDIA Jetson AGX Orin research lab.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4322064" y="4206240"/>
            <a:ext cx="3544824" cy="16916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4504944" y="438912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0" name="Text 27"/>
          <p:cNvSpPr txBox="1"/>
          <p:nvPr/>
        </p:nvSpPr>
        <p:spPr>
          <a:xfrm>
            <a:off x="4504944" y="4389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31" name="Text 28"/>
          <p:cNvSpPr txBox="1"/>
          <p:nvPr/>
        </p:nvSpPr>
        <p:spPr>
          <a:xfrm>
            <a:off x="5033927" y="4389120"/>
            <a:ext cx="281084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Analyst Augmentation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2" name="Text 29"/>
          <p:cNvSpPr txBox="1"/>
          <p:nvPr/>
        </p:nvSpPr>
        <p:spPr>
          <a:xfrm>
            <a:off x="4344924" y="4864608"/>
            <a:ext cx="352196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AI assisted collection planning, ISR synchronization and target analysis designed so the analyst decides and the record shows who decided.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8095488" y="4206240"/>
            <a:ext cx="3544824" cy="169164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4" name="Shape 31"/>
          <p:cNvSpPr/>
          <p:nvPr/>
        </p:nvSpPr>
        <p:spPr>
          <a:xfrm>
            <a:off x="8278368" y="438912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5" name="Text 32"/>
          <p:cNvSpPr txBox="1"/>
          <p:nvPr/>
        </p:nvSpPr>
        <p:spPr>
          <a:xfrm>
            <a:off x="8278368" y="4376763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36" name="Text 33"/>
          <p:cNvSpPr txBox="1"/>
          <p:nvPr/>
        </p:nvSpPr>
        <p:spPr>
          <a:xfrm>
            <a:off x="8807351" y="4389120"/>
            <a:ext cx="281084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Internal AI Operations and IP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7" name="Text 34"/>
          <p:cNvSpPr txBox="1"/>
          <p:nvPr/>
        </p:nvSpPr>
        <p:spPr>
          <a:xfrm>
            <a:off x="8118348" y="4864608"/>
            <a:ext cx="352196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AI in use for ISC data analytics and testing; three USPTO provisional applications filed in 2025 and four under attorney review in AI security and oversight.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42" name="Shape 31">
            <a:extLst>
              <a:ext uri="{FF2B5EF4-FFF2-40B4-BE49-F238E27FC236}">
                <a16:creationId xmlns:a16="http://schemas.microsoft.com/office/drawing/2014/main" id="{F587ECEC-F551-3766-6C71-A09EEF35DF36}"/>
              </a:ext>
            </a:extLst>
          </p:cNvPr>
          <p:cNvSpPr/>
          <p:nvPr/>
        </p:nvSpPr>
        <p:spPr>
          <a:xfrm>
            <a:off x="744206" y="434340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3" name="Text 32">
            <a:extLst>
              <a:ext uri="{FF2B5EF4-FFF2-40B4-BE49-F238E27FC236}">
                <a16:creationId xmlns:a16="http://schemas.microsoft.com/office/drawing/2014/main" id="{4CC7A190-F7FD-B6DA-5615-C10A7612443F}"/>
              </a:ext>
            </a:extLst>
          </p:cNvPr>
          <p:cNvSpPr txBox="1"/>
          <p:nvPr/>
        </p:nvSpPr>
        <p:spPr>
          <a:xfrm>
            <a:off x="757197" y="436852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cs typeface="Calibri" pitchFamily="34" charset="-120"/>
              </a:rPr>
              <a:t>4</a:t>
            </a:r>
            <a:endParaRPr lang="en-US" sz="1300" dirty="0">
              <a:latin typeface="Cambria" panose="02040503050406030204" pitchFamily="18" charset="0"/>
            </a:endParaRPr>
          </a:p>
        </p:txBody>
      </p:sp>
      <p:pic>
        <p:nvPicPr>
          <p:cNvPr id="44" name="Image 0" descr="img/logo.png">
            <a:extLst>
              <a:ext uri="{FF2B5EF4-FFF2-40B4-BE49-F238E27FC236}">
                <a16:creationId xmlns:a16="http://schemas.microsoft.com/office/drawing/2014/main" id="{27D66042-F09B-09E3-B2FC-E5998D96A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409" y="-141782"/>
            <a:ext cx="1927901" cy="1964623"/>
          </a:xfrm>
          <a:prstGeom prst="rect">
            <a:avLst/>
          </a:prstGeom>
        </p:spPr>
      </p:pic>
      <p:sp>
        <p:nvSpPr>
          <p:cNvPr id="46" name="Text 6">
            <a:extLst>
              <a:ext uri="{FF2B5EF4-FFF2-40B4-BE49-F238E27FC236}">
                <a16:creationId xmlns:a16="http://schemas.microsoft.com/office/drawing/2014/main" id="{661A0953-8CEA-5BCA-B941-F6A739908B49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ARTIFICIAL INTELLIGENCE  |  IN DEPTH EXPERIENCE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Hands on AI depth behind the capability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548640" y="1403756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ISC's AI support team brings 25+ years of global enterprise cyber security and compliance operations, an air gapped NVIDIA research lab, and a growing patent portfolio in AI security and oversight.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548640" y="2148840"/>
            <a:ext cx="2635758" cy="86868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731520" y="222199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25+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1965960" y="2221992"/>
            <a:ext cx="10812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years across federal, defense and enterprise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367278" y="2148840"/>
            <a:ext cx="2635758" cy="86868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3550158" y="222199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64 GB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4784598" y="2221992"/>
            <a:ext cx="108127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NVIDIA Jetson AGX Orin air gapped lab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185916" y="2148840"/>
            <a:ext cx="2635758" cy="868680"/>
          </a:xfrm>
          <a:prstGeom prst="rect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6368796" y="222199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9A441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7603236" y="2221992"/>
            <a:ext cx="11750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USPTO provisional patents filed, 2025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9004554" y="2148840"/>
            <a:ext cx="2635758" cy="868680"/>
          </a:xfrm>
          <a:prstGeom prst="rect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8" name="Text 15"/>
          <p:cNvSpPr txBox="1"/>
          <p:nvPr/>
        </p:nvSpPr>
        <p:spPr>
          <a:xfrm>
            <a:off x="9187434" y="222199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9A441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9606224" y="2221992"/>
            <a:ext cx="18969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additional patents under attorney review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48640" y="3200400"/>
            <a:ext cx="3544824" cy="2207112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731520" y="338328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731520" y="3383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1234440" y="3383280"/>
            <a:ext cx="2676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Air gapped NVIDIA lab</a:t>
            </a:r>
            <a:endParaRPr lang="en-US" sz="1600" dirty="0">
              <a:latin typeface="Cambria" panose="02040503050406030204" pitchFamily="18" charset="0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548639" y="3858768"/>
            <a:ext cx="3544823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Quantized model and agent testing, retrieval and RAG on ISC data</a:t>
            </a:r>
            <a:endParaRPr lang="en-US" sz="12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Agent containment, egress behavior and tool authorization</a:t>
            </a:r>
            <a:endParaRPr lang="en-US" sz="12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Audit instrumentation and attestation experiments</a:t>
            </a:r>
            <a:endParaRPr lang="en-US" sz="12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Observed agent behavior when the expected network path is absent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4322064" y="3200400"/>
            <a:ext cx="3544824" cy="2187016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4504944" y="338328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4504944" y="3383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5007864" y="3383280"/>
            <a:ext cx="28239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Red teaming and governance</a:t>
            </a:r>
            <a:endParaRPr lang="en-US" sz="1600" dirty="0">
              <a:latin typeface="Cambria" panose="02040503050406030204" pitchFamily="18" charset="0"/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4322062" y="3858768"/>
            <a:ext cx="350977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AI risk tabletop and red team exercises for DoD programs since 2021</a:t>
            </a:r>
            <a:endParaRPr lang="en-US" sz="12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Secure AI architecture mapped to NIST AI RMF 1.0</a:t>
            </a:r>
            <a:endParaRPr lang="en-US" sz="12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Three tier AI risk models with separated accountability</a:t>
            </a:r>
            <a:endParaRPr lang="en-US" sz="12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Enclave placement, trust boundaries, data flows, authorization paths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8095488" y="3200400"/>
            <a:ext cx="3544824" cy="2187016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8278368" y="338328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2" name="Text 29"/>
          <p:cNvSpPr txBox="1"/>
          <p:nvPr/>
        </p:nvSpPr>
        <p:spPr>
          <a:xfrm>
            <a:off x="8278368" y="3383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33" name="Text 30"/>
          <p:cNvSpPr txBox="1"/>
          <p:nvPr/>
        </p:nvSpPr>
        <p:spPr>
          <a:xfrm>
            <a:off x="8781288" y="3383280"/>
            <a:ext cx="26761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Agentic AI security</a:t>
            </a:r>
            <a:endParaRPr lang="en-US" sz="1600" dirty="0">
              <a:latin typeface="Cambria" panose="02040503050406030204" pitchFamily="18" charset="0"/>
            </a:endParaRPr>
          </a:p>
        </p:txBody>
      </p:sp>
      <p:sp>
        <p:nvSpPr>
          <p:cNvPr id="34" name="Text 31"/>
          <p:cNvSpPr txBox="1"/>
          <p:nvPr/>
        </p:nvSpPr>
        <p:spPr>
          <a:xfrm>
            <a:off x="8095488" y="3858768"/>
            <a:ext cx="351739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Agent identity, least privilege and egress control</a:t>
            </a:r>
            <a:endParaRPr lang="en-US" sz="12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Independent runtime oversight and containment</a:t>
            </a:r>
            <a:endParaRPr lang="en-US" sz="12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Logging that reconstructs model, version, prompt, sources, output and human action</a:t>
            </a:r>
            <a:endParaRPr lang="en-US" sz="12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Third party AI audit and attestation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548640" y="5571304"/>
            <a:ext cx="11091672" cy="902648"/>
          </a:xfrm>
          <a:prstGeom prst="rect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6" name="Text 33"/>
          <p:cNvSpPr txBox="1"/>
          <p:nvPr/>
        </p:nvSpPr>
        <p:spPr>
          <a:xfrm>
            <a:off x="573353" y="5674778"/>
            <a:ext cx="1109167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D9A44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Global enterprise pedigree. </a:t>
            </a:r>
            <a:r>
              <a:rPr lang="en-US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DOE high-performance computing at Lawrence Berkeley National Laboratory; Microsoft, IBM, Accenture and KPMG/PwC global operations in cyber security and compliance; five years on DoD CUI programs including a U.S. Air Force FMS security operations center. Active Top Secret clearance; CRISC.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38" name="Image 0" descr="img/logo.png">
            <a:extLst>
              <a:ext uri="{FF2B5EF4-FFF2-40B4-BE49-F238E27FC236}">
                <a16:creationId xmlns:a16="http://schemas.microsoft.com/office/drawing/2014/main" id="{1B2DBF7C-4CBB-D558-6592-18609BCDC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409" y="-141782"/>
            <a:ext cx="1927901" cy="1964623"/>
          </a:xfrm>
          <a:prstGeom prst="rect">
            <a:avLst/>
          </a:prstGeom>
        </p:spPr>
      </p:pic>
      <p:sp>
        <p:nvSpPr>
          <p:cNvPr id="40" name="Text 6">
            <a:extLst>
              <a:ext uri="{FF2B5EF4-FFF2-40B4-BE49-F238E27FC236}">
                <a16:creationId xmlns:a16="http://schemas.microsoft.com/office/drawing/2014/main" id="{5DFA1182-B26A-19E2-C105-27E882EF8286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TEST AND EVALUATION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Test support that is ready before the test begins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>
              <a:latin typeface="Cambria" panose="02040503050406030204" pitchFamily="18" charset="0"/>
            </a:endParaRPr>
          </a:p>
        </p:txBody>
      </p:sp>
      <p:pic>
        <p:nvPicPr>
          <p:cNvPr id="7" name="Image 1" descr="img/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600200"/>
            <a:ext cx="3822192" cy="34290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1497447"/>
            <a:ext cx="70408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165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Training subsystem requirements. </a:t>
            </a:r>
            <a:r>
              <a:rPr lang="en-US" sz="165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Identify development and acquisition training subsystem requirements and specifications, perform technical assessments, develop test support requirements and documentation, and document cost and effectiveness estimates.</a:t>
            </a:r>
            <a:endParaRPr lang="en-US" sz="1650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sz="165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Capability test support. </a:t>
            </a:r>
            <a:r>
              <a:rPr lang="en-US" sz="165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Technical support to Initial Operational Test and Evaluation (IOT&amp;E), Limited User Test (LUT) and Developmental Test (DT).</a:t>
            </a:r>
            <a:endParaRPr lang="en-US" sz="1650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sz="165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Test document SME. </a:t>
            </a:r>
            <a:r>
              <a:rPr lang="en-US" sz="165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Development and quality assurance of the Training Test Support Package (TTSP), Operational Test Readiness Statement Training (OTRS-T) and Test Training Certification Plan (TTCP); participation in IPTs, Process Action Teams and Operational Test Readiness Reviews.</a:t>
            </a:r>
            <a:endParaRPr lang="en-US" sz="1650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sz="165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Deficiency documentation. </a:t>
            </a:r>
            <a:r>
              <a:rPr lang="en-US" sz="165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Deficiencies and discrepancies found in the TEMP, TTSP and TTCP documented and resolved with technical support during operational tests.</a:t>
            </a:r>
            <a:endParaRPr lang="en-US" sz="1650" dirty="0">
              <a:latin typeface="Cambria" panose="02040503050406030204" pitchFamily="18" charset="0"/>
            </a:endParaRPr>
          </a:p>
          <a:p>
            <a:pPr marL="177800" indent="-177800">
              <a:buSzPct val="100000"/>
              <a:buChar char="•"/>
            </a:pPr>
            <a:r>
              <a:rPr lang="en-US" sz="1650" b="1" dirty="0">
                <a:solidFill>
                  <a:srgbClr val="14284B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Joint interoperability testing. </a:t>
            </a:r>
            <a:r>
              <a:rPr lang="en-US" sz="165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Expertise that improves policy development through formal, structured recommendations for decision makers.</a:t>
            </a:r>
            <a:endParaRPr lang="en-US" sz="1650" dirty="0">
              <a:latin typeface="Cambria" panose="02040503050406030204" pitchFamily="18" charset="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548640" y="5702652"/>
            <a:ext cx="11091672" cy="731520"/>
          </a:xfrm>
          <a:prstGeom prst="rect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Text 6"/>
          <p:cNvSpPr txBox="1"/>
          <p:nvPr/>
        </p:nvSpPr>
        <p:spPr>
          <a:xfrm>
            <a:off x="548640" y="5742432"/>
            <a:ext cx="1109167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SME for the documents that certify a system is ready for test: TTSP, OTRS-T and TTCP.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11" name="Image 0" descr="img/logo.png">
            <a:extLst>
              <a:ext uri="{FF2B5EF4-FFF2-40B4-BE49-F238E27FC236}">
                <a16:creationId xmlns:a16="http://schemas.microsoft.com/office/drawing/2014/main" id="{93FC91AB-2A3B-7EF6-7B23-736FF4F35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2409" y="-141782"/>
            <a:ext cx="1927901" cy="1964623"/>
          </a:xfrm>
          <a:prstGeom prst="rect">
            <a:avLst/>
          </a:prstGeom>
        </p:spPr>
      </p:pic>
      <p:sp>
        <p:nvSpPr>
          <p:cNvPr id="13" name="Text 6">
            <a:extLst>
              <a:ext uri="{FF2B5EF4-FFF2-40B4-BE49-F238E27FC236}">
                <a16:creationId xmlns:a16="http://schemas.microsoft.com/office/drawing/2014/main" id="{D062A613-8217-9703-8AAE-4C3F9BEF8FCD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SYSTEMS ENGINEERING AND INTEGRATION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Engineering discipline, concept through sustainment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3544824" cy="288036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48637" y="1783080"/>
            <a:ext cx="354482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Management and Professional Services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48637" y="2377440"/>
            <a:ext cx="3544823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Requirements definition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Program Objective Memorandum development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JCIDS support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322064" y="1645920"/>
            <a:ext cx="3544824" cy="288036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4322060" y="1783080"/>
            <a:ext cx="3544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Studies, Analyses and Evaluations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4322060" y="2080872"/>
            <a:ext cx="354482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Mission performance and effectiveness analysis</a:t>
            </a:r>
            <a:endParaRPr lang="en-US" sz="17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Operational procedures definition</a:t>
            </a:r>
            <a:endParaRPr lang="en-US" sz="17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Engineering and technical services</a:t>
            </a:r>
            <a:endParaRPr lang="en-US" sz="17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Mission planning tool development</a:t>
            </a:r>
            <a:endParaRPr lang="en-US" sz="1700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700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Airpower and space integration assessments</a:t>
            </a:r>
            <a:endParaRPr lang="en-US" sz="1700" dirty="0">
              <a:latin typeface="Cambria" panose="020405030504060302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8095488" y="1645920"/>
            <a:ext cx="3544824" cy="288036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8095480" y="1783080"/>
            <a:ext cx="3544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Systems Acquisition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8095480" y="2080872"/>
            <a:ext cx="354482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Acquisition gateway and milestone documentation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RFP preparation, schedule and risk management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Data and configuration management</a:t>
            </a:r>
            <a:endParaRPr lang="en-US" dirty="0">
              <a:latin typeface="Cambria" panose="02040503050406030204" pitchFamily="18" charset="0"/>
            </a:endParaRPr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Acquisition logistics and rapid acquisition support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48640" y="4754880"/>
            <a:ext cx="11091672" cy="1188720"/>
          </a:xfrm>
          <a:prstGeom prst="rect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548637" y="4754880"/>
            <a:ext cx="11091667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D9A44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Intimate knowledge of CJCSI 3170.01 and DoDI 5000.02. </a:t>
            </a:r>
            <a:r>
              <a:rPr lang="en-US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Experience spans full program lifecycles, with tailored processes and tools that produce repeatable, verifiable and reliable products.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18" name="Image 0" descr="img/logo.png">
            <a:extLst>
              <a:ext uri="{FF2B5EF4-FFF2-40B4-BE49-F238E27FC236}">
                <a16:creationId xmlns:a16="http://schemas.microsoft.com/office/drawing/2014/main" id="{AF0FB331-7D1A-8438-6F35-691AE5891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409" y="-141782"/>
            <a:ext cx="1927901" cy="1964623"/>
          </a:xfrm>
          <a:prstGeom prst="rect">
            <a:avLst/>
          </a:prstGeom>
        </p:spPr>
      </p:pic>
      <p:sp>
        <p:nvSpPr>
          <p:cNvPr id="20" name="Text 6">
            <a:extLst>
              <a:ext uri="{FF2B5EF4-FFF2-40B4-BE49-F238E27FC236}">
                <a16:creationId xmlns:a16="http://schemas.microsoft.com/office/drawing/2014/main" id="{48964AF1-130A-DC42-B004-FE766894D071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DISCRIMINATORS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9509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Why customers choose ISC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>
              <a:latin typeface="Cambria" panose="020405030504060302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08676" cy="196596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822960" y="196596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822960" y="1965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1371600" y="1965960"/>
            <a:ext cx="43113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Proven small business prime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548639" y="2514600"/>
            <a:ext cx="54086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Established program, quality and risk management processes. Exceptional performance demonstrated through CPARs and repeat customers.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231636" y="1691640"/>
            <a:ext cx="5408676" cy="196596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505956" y="196596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6505956" y="1965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7054596" y="1965960"/>
            <a:ext cx="43113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Expertise with process discipline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6231634" y="2514600"/>
            <a:ext cx="54086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Systems engineering and operational discipline applied by domain experts from system developers, government and academia, spanning requirements, acquisition, test and operations.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548640" y="3931920"/>
            <a:ext cx="5408676" cy="196596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822960" y="420624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822960" y="4206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1371600" y="4206240"/>
            <a:ext cx="43113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Thought leadership, no conflicts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Text 18"/>
          <p:cNvSpPr txBox="1"/>
          <p:nvPr/>
        </p:nvSpPr>
        <p:spPr>
          <a:xfrm>
            <a:off x="548639" y="4754880"/>
            <a:ext cx="54086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Innovative solutions delivered primarily through SE&amp;I, SETA and A&amp;AS contracts. OCI free and unbiased.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6231636" y="3931920"/>
            <a:ext cx="5408676" cy="1965960"/>
          </a:xfrm>
          <a:prstGeom prst="rect">
            <a:avLst/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505956" y="4206240"/>
            <a:ext cx="384048" cy="384048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4" name="Text 21"/>
          <p:cNvSpPr txBox="1"/>
          <p:nvPr/>
        </p:nvSpPr>
        <p:spPr>
          <a:xfrm>
            <a:off x="6505956" y="42062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>
              <a:latin typeface="Cambria" panose="02040503050406030204" pitchFamily="18" charset="0"/>
            </a:endParaRPr>
          </a:p>
        </p:txBody>
      </p:sp>
      <p:sp>
        <p:nvSpPr>
          <p:cNvPr id="25" name="Text 22"/>
          <p:cNvSpPr txBox="1"/>
          <p:nvPr/>
        </p:nvSpPr>
        <p:spPr>
          <a:xfrm>
            <a:off x="7054596" y="4206240"/>
            <a:ext cx="43113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People who stay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6" name="Text 23"/>
          <p:cNvSpPr txBox="1"/>
          <p:nvPr/>
        </p:nvSpPr>
        <p:spPr>
          <a:xfrm>
            <a:off x="6231634" y="4754880"/>
            <a:ext cx="54086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F293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Small business culture, exceptional benefits, a highly qualified and motivated workforce, and industry high retention rates.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27" name="Image 0" descr="img/logo.png">
            <a:extLst>
              <a:ext uri="{FF2B5EF4-FFF2-40B4-BE49-F238E27FC236}">
                <a16:creationId xmlns:a16="http://schemas.microsoft.com/office/drawing/2014/main" id="{B03078AF-0442-78E6-DE47-3B027F5FE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409" y="-141782"/>
            <a:ext cx="1927901" cy="1964623"/>
          </a:xfrm>
          <a:prstGeom prst="rect">
            <a:avLst/>
          </a:prstGeom>
        </p:spPr>
      </p:pic>
      <p:sp>
        <p:nvSpPr>
          <p:cNvPr id="29" name="Text 6">
            <a:extLst>
              <a:ext uri="{FF2B5EF4-FFF2-40B4-BE49-F238E27FC236}">
                <a16:creationId xmlns:a16="http://schemas.microsoft.com/office/drawing/2014/main" id="{25FF340D-228C-FED4-D322-3539B1FEB87F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253800-67D7-0AC3-8C89-7D083C3B8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5">
            <a:extLst>
              <a:ext uri="{FF2B5EF4-FFF2-40B4-BE49-F238E27FC236}">
                <a16:creationId xmlns:a16="http://schemas.microsoft.com/office/drawing/2014/main" id="{9CD0B15D-62B8-BD09-46A4-BD94955E6E0D}"/>
              </a:ext>
            </a:extLst>
          </p:cNvPr>
          <p:cNvSpPr/>
          <p:nvPr/>
        </p:nvSpPr>
        <p:spPr>
          <a:xfrm>
            <a:off x="168876" y="2400210"/>
            <a:ext cx="11854248" cy="2888577"/>
          </a:xfrm>
          <a:prstGeom prst="rect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59D4F240-5529-C2E9-23A2-5A38E18ABB47}"/>
              </a:ext>
            </a:extLst>
          </p:cNvPr>
          <p:cNvSpPr txBox="1"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7202E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400" dirty="0">
              <a:latin typeface="Cambria" panose="02040503050406030204" pitchFamily="18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8C469D8-4BC5-E299-5704-DCA47C248A23}"/>
              </a:ext>
            </a:extLst>
          </p:cNvPr>
          <p:cNvSpPr txBox="1"/>
          <p:nvPr/>
        </p:nvSpPr>
        <p:spPr>
          <a:xfrm>
            <a:off x="548640" y="640080"/>
            <a:ext cx="9509760" cy="484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4284B"/>
                </a:solidFill>
                <a:latin typeface="Cambria" panose="02040503050406030204" pitchFamily="18" charset="0"/>
                <a:ea typeface="Cambria" pitchFamily="34" charset="-122"/>
                <a:cs typeface="Cambria" pitchFamily="34" charset="-120"/>
              </a:rPr>
              <a:t>Experienced Prime Contractor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F29A14F-2E60-ADD5-BC48-41C5FD6D4862}"/>
              </a:ext>
            </a:extLst>
          </p:cNvPr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673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>
              <a:latin typeface="Cambria" panose="02040503050406030204" pitchFamily="18" charset="0"/>
            </a:endParaRPr>
          </a:p>
        </p:txBody>
      </p:sp>
      <p:pic>
        <p:nvPicPr>
          <p:cNvPr id="27" name="Image 0" descr="img/logo.png">
            <a:extLst>
              <a:ext uri="{FF2B5EF4-FFF2-40B4-BE49-F238E27FC236}">
                <a16:creationId xmlns:a16="http://schemas.microsoft.com/office/drawing/2014/main" id="{2B7FD7C8-0403-8011-2B96-E6A07C76B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409" y="-141782"/>
            <a:ext cx="1927901" cy="1964623"/>
          </a:xfrm>
          <a:prstGeom prst="rect">
            <a:avLst/>
          </a:prstGeom>
        </p:spPr>
      </p:pic>
      <p:sp>
        <p:nvSpPr>
          <p:cNvPr id="28" name="Shape 1">
            <a:extLst>
              <a:ext uri="{FF2B5EF4-FFF2-40B4-BE49-F238E27FC236}">
                <a16:creationId xmlns:a16="http://schemas.microsoft.com/office/drawing/2014/main" id="{2F84F5A7-30E0-319F-5CAD-BCAA644D194D}"/>
              </a:ext>
            </a:extLst>
          </p:cNvPr>
          <p:cNvSpPr/>
          <p:nvPr/>
        </p:nvSpPr>
        <p:spPr>
          <a:xfrm>
            <a:off x="548640" y="2816352"/>
            <a:ext cx="146304" cy="146304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9" name="Text 2">
            <a:extLst>
              <a:ext uri="{FF2B5EF4-FFF2-40B4-BE49-F238E27FC236}">
                <a16:creationId xmlns:a16="http://schemas.microsoft.com/office/drawing/2014/main" id="{C188414B-2C60-5988-74C2-008F5EA81DE5}"/>
              </a:ext>
            </a:extLst>
          </p:cNvPr>
          <p:cNvSpPr txBox="1"/>
          <p:nvPr/>
        </p:nvSpPr>
        <p:spPr>
          <a:xfrm>
            <a:off x="822960" y="2743200"/>
            <a:ext cx="50429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20-year heritage 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rooted in customer excellence and mission success.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0" name="Shape 3">
            <a:extLst>
              <a:ext uri="{FF2B5EF4-FFF2-40B4-BE49-F238E27FC236}">
                <a16:creationId xmlns:a16="http://schemas.microsoft.com/office/drawing/2014/main" id="{8F64D04D-D307-6B88-1694-09F0966D1EBC}"/>
              </a:ext>
            </a:extLst>
          </p:cNvPr>
          <p:cNvSpPr/>
          <p:nvPr/>
        </p:nvSpPr>
        <p:spPr>
          <a:xfrm>
            <a:off x="6231636" y="2816352"/>
            <a:ext cx="146304" cy="146304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F2F966C8-FEBD-6A97-FC4F-6805B98FACB6}"/>
              </a:ext>
            </a:extLst>
          </p:cNvPr>
          <p:cNvSpPr txBox="1"/>
          <p:nvPr/>
        </p:nvSpPr>
        <p:spPr>
          <a:xfrm>
            <a:off x="6505956" y="2743200"/>
            <a:ext cx="5517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Domain expertise 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across ISR, information technology, cyberspace, test and evaluation, systems engineering and integration, instructional solutions and artificial intelligence.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465CE27A-2218-9B71-611E-91F2F5F6C19C}"/>
              </a:ext>
            </a:extLst>
          </p:cNvPr>
          <p:cNvSpPr/>
          <p:nvPr/>
        </p:nvSpPr>
        <p:spPr>
          <a:xfrm>
            <a:off x="548640" y="3566403"/>
            <a:ext cx="146304" cy="146304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EF962C52-2D7B-F275-16A5-D5083194CFC5}"/>
              </a:ext>
            </a:extLst>
          </p:cNvPr>
          <p:cNvSpPr txBox="1"/>
          <p:nvPr/>
        </p:nvSpPr>
        <p:spPr>
          <a:xfrm>
            <a:off x="822960" y="3493251"/>
            <a:ext cx="50429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Technical services and support 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to Government customers, with exceptional technical, operational and programmatic qualifications and performance.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Shape 7">
            <a:extLst>
              <a:ext uri="{FF2B5EF4-FFF2-40B4-BE49-F238E27FC236}">
                <a16:creationId xmlns:a16="http://schemas.microsoft.com/office/drawing/2014/main" id="{7C0B6B57-C8EC-7409-C59E-B346803A69C8}"/>
              </a:ext>
            </a:extLst>
          </p:cNvPr>
          <p:cNvSpPr/>
          <p:nvPr/>
        </p:nvSpPr>
        <p:spPr>
          <a:xfrm>
            <a:off x="6231636" y="4035969"/>
            <a:ext cx="146304" cy="146304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22BDAF6B-26FB-5CDD-4CB8-9135CFD01A73}"/>
              </a:ext>
            </a:extLst>
          </p:cNvPr>
          <p:cNvSpPr txBox="1"/>
          <p:nvPr/>
        </p:nvSpPr>
        <p:spPr>
          <a:xfrm>
            <a:off x="6505956" y="3962817"/>
            <a:ext cx="50429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Process discipline 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that turns domain expertise into performance excellence.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6" name="Shape 9">
            <a:extLst>
              <a:ext uri="{FF2B5EF4-FFF2-40B4-BE49-F238E27FC236}">
                <a16:creationId xmlns:a16="http://schemas.microsoft.com/office/drawing/2014/main" id="{4148BF7C-F9ED-15EF-0B9B-53598DA54777}"/>
              </a:ext>
            </a:extLst>
          </p:cNvPr>
          <p:cNvSpPr/>
          <p:nvPr/>
        </p:nvSpPr>
        <p:spPr>
          <a:xfrm>
            <a:off x="548640" y="4736592"/>
            <a:ext cx="146304" cy="146304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37C28BB6-B086-93A3-5DCF-E536A3E40C78}"/>
              </a:ext>
            </a:extLst>
          </p:cNvPr>
          <p:cNvSpPr txBox="1"/>
          <p:nvPr/>
        </p:nvSpPr>
        <p:spPr>
          <a:xfrm>
            <a:off x="822960" y="4663440"/>
            <a:ext cx="50429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Proven ability to hire and retain 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staff with specific domain expertise.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8" name="Shape 11">
            <a:extLst>
              <a:ext uri="{FF2B5EF4-FFF2-40B4-BE49-F238E27FC236}">
                <a16:creationId xmlns:a16="http://schemas.microsoft.com/office/drawing/2014/main" id="{FF95F00D-5AC4-6316-E5F5-2501EEE6D5AB}"/>
              </a:ext>
            </a:extLst>
          </p:cNvPr>
          <p:cNvSpPr/>
          <p:nvPr/>
        </p:nvSpPr>
        <p:spPr>
          <a:xfrm>
            <a:off x="6231636" y="4736592"/>
            <a:ext cx="146304" cy="146304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  <p:txBody>
          <a:bodyPr/>
          <a:lstStyle/>
          <a:p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4D5D79FA-19AB-1214-AF46-8D148769F6EB}"/>
              </a:ext>
            </a:extLst>
          </p:cNvPr>
          <p:cNvSpPr txBox="1"/>
          <p:nvPr/>
        </p:nvSpPr>
        <p:spPr>
          <a:xfrm>
            <a:off x="6505956" y="4663440"/>
            <a:ext cx="50429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Experienced GSA Provider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1222B67D-8D4B-20B6-E338-66E59B9FFAE8}"/>
              </a:ext>
            </a:extLst>
          </p:cNvPr>
          <p:cNvSpPr txBox="1"/>
          <p:nvPr/>
        </p:nvSpPr>
        <p:spPr>
          <a:xfrm>
            <a:off x="0" y="6499477"/>
            <a:ext cx="1218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502 N. Garden Avenue, Suite M4a, Sierra Vista, AZ 85635   |   www.isc-cg.com</a:t>
            </a:r>
            <a:endParaRPr lang="en-US" sz="1100" dirty="0">
              <a:latin typeface="Cambria" panose="02040503050406030204" pitchFamily="18" charset="0"/>
            </a:endParaRPr>
          </a:p>
        </p:txBody>
      </p:sp>
      <p:sp>
        <p:nvSpPr>
          <p:cNvPr id="41" name="Text 4">
            <a:extLst>
              <a:ext uri="{FF2B5EF4-FFF2-40B4-BE49-F238E27FC236}">
                <a16:creationId xmlns:a16="http://schemas.microsoft.com/office/drawing/2014/main" id="{351135A3-A76E-C8EA-4CE5-669BF9B40184}"/>
              </a:ext>
            </a:extLst>
          </p:cNvPr>
          <p:cNvSpPr txBox="1"/>
          <p:nvPr/>
        </p:nvSpPr>
        <p:spPr>
          <a:xfrm>
            <a:off x="548640" y="5385816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Clint Imholte</a:t>
            </a: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Chief Executive Officer</a:t>
            </a: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520-678-8778  |  Clint.imholte33@isc-cg.com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2" name="Text 5">
            <a:extLst>
              <a:ext uri="{FF2B5EF4-FFF2-40B4-BE49-F238E27FC236}">
                <a16:creationId xmlns:a16="http://schemas.microsoft.com/office/drawing/2014/main" id="{6CDAC920-C5E5-9C4C-8BE7-69524F497671}"/>
              </a:ext>
            </a:extLst>
          </p:cNvPr>
          <p:cNvSpPr txBox="1"/>
          <p:nvPr/>
        </p:nvSpPr>
        <p:spPr>
          <a:xfrm>
            <a:off x="6702552" y="5388287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Danielle Downing</a:t>
            </a: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Senior Vice President</a:t>
            </a:r>
            <a:endParaRPr lang="en-US" dirty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520-255-0968  |  Danielle.downing@isc-cg.com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D075F82-A81A-EEAA-3E1B-CC792FD40555}"/>
              </a:ext>
            </a:extLst>
          </p:cNvPr>
          <p:cNvSpPr txBox="1"/>
          <p:nvPr/>
        </p:nvSpPr>
        <p:spPr>
          <a:xfrm>
            <a:off x="1" y="1569213"/>
            <a:ext cx="121889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Twenty years of mission delivery for federal and Department of War customers, from concept to capability.</a:t>
            </a:r>
            <a:endParaRPr lang="en-US" sz="2400" b="1" dirty="0">
              <a:latin typeface="Cambria" panose="02040503050406030204" pitchFamily="18" charset="0"/>
            </a:endParaRPr>
          </a:p>
        </p:txBody>
      </p:sp>
      <p:pic>
        <p:nvPicPr>
          <p:cNvPr id="46" name="Picture 2" descr="gsa-logo-png-transparent - AVTECH">
            <a:extLst>
              <a:ext uri="{FF2B5EF4-FFF2-40B4-BE49-F238E27FC236}">
                <a16:creationId xmlns:a16="http://schemas.microsoft.com/office/drawing/2014/main" id="{F6B7F1B8-96A6-BDF5-1CAD-BD8016554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747" y="291360"/>
            <a:ext cx="1141493" cy="114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820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54eecc5-e26c-4620-b240-5a8bb326c33d}" enabled="1" method="Privileged" siteId="{fae6d70f-954b-4811-92b6-0530d6f84c4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1990</TotalTime>
  <Words>2595</Words>
  <Application>Microsoft Office PowerPoint</Application>
  <PresentationFormat>Widescreen</PresentationFormat>
  <Paragraphs>314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Danielle Downing</cp:lastModifiedBy>
  <cp:revision>12</cp:revision>
  <dcterms:created xsi:type="dcterms:W3CDTF">2026-09-08T21:20:35Z</dcterms:created>
  <dcterms:modified xsi:type="dcterms:W3CDTF">2026-10-16T15:08:51Z</dcterms:modified>
</cp:coreProperties>
</file>